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oper Hewitt Bold" charset="1" panose="00000000000000000000"/>
      <p:regular r:id="rId22"/>
    </p:embeddedFont>
    <p:embeddedFont>
      <p:font typeface="Cooper Hewitt" charset="1" panose="00000000000000000000"/>
      <p:regular r:id="rId23"/>
    </p:embeddedFont>
    <p:embeddedFont>
      <p:font typeface="DM Sans" charset="1" panose="00000000000000000000"/>
      <p:regular r:id="rId24"/>
    </p:embeddedFont>
    <p:embeddedFont>
      <p:font typeface="Bobby Jones" charset="1" panose="00000000000000000000"/>
      <p:regular r:id="rId25"/>
    </p:embeddedFont>
    <p:embeddedFont>
      <p:font typeface="DM Sans Bold" charset="1" panose="00000000000000000000"/>
      <p:regular r:id="rId26"/>
    </p:embeddedFont>
    <p:embeddedFont>
      <p:font typeface="DM Sans Italics" charset="1" panose="00000000000000000000"/>
      <p:regular r:id="rId27"/>
    </p:embeddedFont>
    <p:embeddedFont>
      <p:font typeface="Dosis Bold" charset="1" panose="0201080302020206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18" Target="../media/image73.png" Type="http://schemas.openxmlformats.org/officeDocument/2006/relationships/image"/><Relationship Id="rId19" Target="../media/image74.svg" Type="http://schemas.openxmlformats.org/officeDocument/2006/relationships/image"/><Relationship Id="rId2" Target="../media/image11.png" Type="http://schemas.openxmlformats.org/officeDocument/2006/relationships/image"/><Relationship Id="rId20" Target="../media/image1.png" Type="http://schemas.openxmlformats.org/officeDocument/2006/relationships/image"/><Relationship Id="rId21" Target="../media/image2.svg" Type="http://schemas.openxmlformats.org/officeDocument/2006/relationships/image"/><Relationship Id="rId3" Target="../media/image1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52.png" Type="http://schemas.openxmlformats.org/officeDocument/2006/relationships/image"/><Relationship Id="rId23" Target="../media/image53.svg" Type="http://schemas.openxmlformats.org/officeDocument/2006/relationships/image"/><Relationship Id="rId24" Target="../media/image21.png" Type="http://schemas.openxmlformats.org/officeDocument/2006/relationships/image"/><Relationship Id="rId25" Target="../media/image22.svg" Type="http://schemas.openxmlformats.org/officeDocument/2006/relationships/image"/><Relationship Id="rId26" Target="../media/image71.png" Type="http://schemas.openxmlformats.org/officeDocument/2006/relationships/image"/><Relationship Id="rId27" Target="../media/image72.svg" Type="http://schemas.openxmlformats.org/officeDocument/2006/relationships/image"/><Relationship Id="rId28" Target="../media/image25.png" Type="http://schemas.openxmlformats.org/officeDocument/2006/relationships/image"/><Relationship Id="rId29" Target="../media/image26.svg" Type="http://schemas.openxmlformats.org/officeDocument/2006/relationships/image"/><Relationship Id="rId3" Target="../media/image2.svg" Type="http://schemas.openxmlformats.org/officeDocument/2006/relationships/image"/><Relationship Id="rId30" Target="../media/image73.png" Type="http://schemas.openxmlformats.org/officeDocument/2006/relationships/image"/><Relationship Id="rId31" Target="../media/image74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075" y="1028700"/>
            <a:ext cx="604457" cy="608886"/>
          </a:xfrm>
          <a:custGeom>
            <a:avLst/>
            <a:gdLst/>
            <a:ahLst/>
            <a:cxnLst/>
            <a:rect r="r" b="b" t="t" l="l"/>
            <a:pathLst>
              <a:path h="608886" w="604457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74310" y="2670654"/>
            <a:ext cx="3701593" cy="4723610"/>
          </a:xfrm>
          <a:custGeom>
            <a:avLst/>
            <a:gdLst/>
            <a:ahLst/>
            <a:cxnLst/>
            <a:rect r="r" b="b" t="t" l="l"/>
            <a:pathLst>
              <a:path h="4723610" w="3701593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5917" y="5789409"/>
            <a:ext cx="3718302" cy="2393234"/>
          </a:xfrm>
          <a:custGeom>
            <a:avLst/>
            <a:gdLst/>
            <a:ahLst/>
            <a:cxnLst/>
            <a:rect r="r" b="b" t="t" l="l"/>
            <a:pathLst>
              <a:path h="2393234" w="3718302">
                <a:moveTo>
                  <a:pt x="0" y="0"/>
                </a:moveTo>
                <a:lnTo>
                  <a:pt x="3718302" y="0"/>
                </a:lnTo>
                <a:lnTo>
                  <a:pt x="3718302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77104" y="3974852"/>
            <a:ext cx="2882196" cy="3943304"/>
          </a:xfrm>
          <a:custGeom>
            <a:avLst/>
            <a:gdLst/>
            <a:ahLst/>
            <a:cxnLst/>
            <a:rect r="r" b="b" t="t" l="l"/>
            <a:pathLst>
              <a:path h="3943304" w="2882196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138" y="2836486"/>
            <a:ext cx="10990172" cy="286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sz="14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MOLECULES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62277"/>
            <a:ext cx="8626948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PROPERTY CLASSIFICATION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(&amp; REGRESSION)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075" y="7987302"/>
            <a:ext cx="825540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Team members: Zhangzhi Xiong  Tianni Yang  Yixuan Chen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590959">
            <a:off x="15997142" y="3573304"/>
            <a:ext cx="2538932" cy="2538932"/>
          </a:xfrm>
          <a:custGeom>
            <a:avLst/>
            <a:gdLst/>
            <a:ahLst/>
            <a:cxnLst/>
            <a:rect r="r" b="b" t="t" l="l"/>
            <a:pathLst>
              <a:path h="2538932" w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56784" y="6407053"/>
            <a:ext cx="2131216" cy="2080842"/>
          </a:xfrm>
          <a:custGeom>
            <a:avLst/>
            <a:gdLst/>
            <a:ahLst/>
            <a:cxnLst/>
            <a:rect r="r" b="b" t="t" l="l"/>
            <a:pathLst>
              <a:path h="2080842" w="2131216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52783">
            <a:off x="15429461" y="420538"/>
            <a:ext cx="1171974" cy="2052821"/>
          </a:xfrm>
          <a:custGeom>
            <a:avLst/>
            <a:gdLst/>
            <a:ahLst/>
            <a:cxnLst/>
            <a:rect r="r" b="b" t="t" l="l"/>
            <a:pathLst>
              <a:path h="2052821" w="1171974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612873">
            <a:off x="16578786" y="2115729"/>
            <a:ext cx="1078345" cy="1913193"/>
          </a:xfrm>
          <a:custGeom>
            <a:avLst/>
            <a:gdLst/>
            <a:ahLst/>
            <a:cxnLst/>
            <a:rect r="r" b="b" t="t" l="l"/>
            <a:pathLst>
              <a:path h="1913193" w="1078345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18688" y="1192630"/>
            <a:ext cx="1409367" cy="78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971" spc="374">
                <a:solidFill>
                  <a:srgbClr val="00030A"/>
                </a:solidFill>
                <a:latin typeface="Bobby Jones"/>
                <a:ea typeface="Bobby Jones"/>
                <a:cs typeface="Bobby Jones"/>
                <a:sym typeface="Bobby Jones"/>
              </a:rPr>
              <a:t>CS182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02703" y="8895672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6814686" y="1469307"/>
            <a:ext cx="451922" cy="405086"/>
          </a:xfrm>
          <a:custGeom>
            <a:avLst/>
            <a:gdLst/>
            <a:ahLst/>
            <a:cxnLst/>
            <a:rect r="r" b="b" t="t" l="l"/>
            <a:pathLst>
              <a:path h="405086" w="451922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94641" y="3085316"/>
            <a:ext cx="420451" cy="427445"/>
          </a:xfrm>
          <a:custGeom>
            <a:avLst/>
            <a:gdLst/>
            <a:ahLst/>
            <a:cxnLst/>
            <a:rect r="r" b="b" t="t" l="l"/>
            <a:pathLst>
              <a:path h="427445" w="420451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678159">
            <a:off x="15159154" y="375441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170004" y="614952"/>
            <a:ext cx="252393" cy="252393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1153974">
            <a:off x="15418170" y="8432300"/>
            <a:ext cx="635916" cy="2347340"/>
          </a:xfrm>
          <a:custGeom>
            <a:avLst/>
            <a:gdLst/>
            <a:ahLst/>
            <a:cxnLst/>
            <a:rect r="r" b="b" t="t" l="l"/>
            <a:pathLst>
              <a:path h="2347340" w="635916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684765">
            <a:off x="13333465" y="8957720"/>
            <a:ext cx="850155" cy="1508339"/>
          </a:xfrm>
          <a:custGeom>
            <a:avLst/>
            <a:gdLst/>
            <a:ahLst/>
            <a:cxnLst/>
            <a:rect r="r" b="b" t="t" l="l"/>
            <a:pathLst>
              <a:path h="1508339" w="850155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50558" y="1200069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7374128" y="5789409"/>
            <a:ext cx="208069" cy="208069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599093" y="8855697"/>
            <a:ext cx="548192" cy="491379"/>
          </a:xfrm>
          <a:custGeom>
            <a:avLst/>
            <a:gdLst/>
            <a:ahLst/>
            <a:cxnLst/>
            <a:rect r="r" b="b" t="t" l="l"/>
            <a:pathLst>
              <a:path h="491379" w="548192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9414156">
            <a:off x="12901159" y="-655176"/>
            <a:ext cx="938638" cy="1962931"/>
          </a:xfrm>
          <a:custGeom>
            <a:avLst/>
            <a:gdLst/>
            <a:ahLst/>
            <a:cxnLst/>
            <a:rect r="r" b="b" t="t" l="l"/>
            <a:pathLst>
              <a:path h="1962931" w="938638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4678159">
            <a:off x="12300890" y="9540296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2018872" y="362559"/>
            <a:ext cx="252393" cy="252393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5C7E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9946" y="734051"/>
            <a:ext cx="6140158" cy="8818899"/>
          </a:xfrm>
          <a:custGeom>
            <a:avLst/>
            <a:gdLst/>
            <a:ahLst/>
            <a:cxnLst/>
            <a:rect r="r" b="b" t="t" l="l"/>
            <a:pathLst>
              <a:path h="8818899" w="6140158">
                <a:moveTo>
                  <a:pt x="0" y="0"/>
                </a:moveTo>
                <a:lnTo>
                  <a:pt x="6140158" y="0"/>
                </a:lnTo>
                <a:lnTo>
                  <a:pt x="6140158" y="8818898"/>
                </a:lnTo>
                <a:lnTo>
                  <a:pt x="0" y="881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7072639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ENCODING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33452" y="1790700"/>
            <a:ext cx="5863135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sz="12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SMILES</a:t>
            </a:r>
          </a:p>
          <a:p>
            <a:pPr algn="just">
              <a:lnSpc>
                <a:spcPts val="16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93120" y="3823335"/>
            <a:ext cx="6543798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The </a:t>
            </a:r>
            <a:r>
              <a:rPr lang="en-US" sz="2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Simplified Molecular Input Line Entry System (SMILES)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is a chemical notation for representing molecular structures. It encodes atoms and bonds using simple characters (e.g., "C" for carbon, "=" for double bonds).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In terms of a </a:t>
            </a:r>
            <a:r>
              <a:rPr lang="en-US" sz="2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graph-based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computational procedure, SMILES is a string obtained by printing the symbol nodes encountered in a depth-first tree traversal of a chemical graph, which can be converted back to.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From the view point of a </a:t>
            </a:r>
            <a:r>
              <a:rPr lang="en-US" sz="2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formal language theory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, SMILES is a word. A SMILES is parsable with a context-free parser.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97283"/>
            <a:ext cx="4764200" cy="3227745"/>
          </a:xfrm>
          <a:custGeom>
            <a:avLst/>
            <a:gdLst/>
            <a:ahLst/>
            <a:cxnLst/>
            <a:rect r="r" b="b" t="t" l="l"/>
            <a:pathLst>
              <a:path h="3227745" w="4764200">
                <a:moveTo>
                  <a:pt x="0" y="0"/>
                </a:moveTo>
                <a:lnTo>
                  <a:pt x="4764200" y="0"/>
                </a:lnTo>
                <a:lnTo>
                  <a:pt x="4764200" y="3227745"/>
                </a:lnTo>
                <a:lnTo>
                  <a:pt x="0" y="322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10800" y="5944964"/>
            <a:ext cx="6055271" cy="3054361"/>
          </a:xfrm>
          <a:custGeom>
            <a:avLst/>
            <a:gdLst/>
            <a:ahLst/>
            <a:cxnLst/>
            <a:rect r="r" b="b" t="t" l="l"/>
            <a:pathLst>
              <a:path h="3054361" w="6055271">
                <a:moveTo>
                  <a:pt x="0" y="0"/>
                </a:moveTo>
                <a:lnTo>
                  <a:pt x="6055270" y="0"/>
                </a:lnTo>
                <a:lnTo>
                  <a:pt x="6055270" y="3054361"/>
                </a:lnTo>
                <a:lnTo>
                  <a:pt x="0" y="3054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3425"/>
            <a:ext cx="7072639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ENCODING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855041" y="917733"/>
            <a:ext cx="7404259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Molecular</a:t>
            </a:r>
          </a:p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Fingerprints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5271" y="4242435"/>
            <a:ext cx="6543798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A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molecular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fi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ger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rin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 i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 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bi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ry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vec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or, wh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each position corresponds to a specific molecular property.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In this representation, a given position X may encode the presence or absence of a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rticular substructure, with '1' indicating presence and '0' indicating absence.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Various types of molecular fingerprints exist, including PubChem CACTVS fingerprints, Klekota-Roth fingerprints, MACCS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nge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ints, and Extended-Connectivity Fingerprints (ECFP).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9787" y="9002713"/>
            <a:ext cx="337947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Pubchem Molecular Fingerprint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93346"/>
            <a:ext cx="8115300" cy="2211419"/>
          </a:xfrm>
          <a:custGeom>
            <a:avLst/>
            <a:gdLst/>
            <a:ahLst/>
            <a:cxnLst/>
            <a:rect r="r" b="b" t="t" l="l"/>
            <a:pathLst>
              <a:path h="2211419" w="8115300">
                <a:moveTo>
                  <a:pt x="0" y="0"/>
                </a:moveTo>
                <a:lnTo>
                  <a:pt x="8115300" y="0"/>
                </a:lnTo>
                <a:lnTo>
                  <a:pt x="8115300" y="2211419"/>
                </a:lnTo>
                <a:lnTo>
                  <a:pt x="0" y="221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5660">
            <a:off x="1289746" y="7356261"/>
            <a:ext cx="1640992" cy="1640992"/>
          </a:xfrm>
          <a:custGeom>
            <a:avLst/>
            <a:gdLst/>
            <a:ahLst/>
            <a:cxnLst/>
            <a:rect r="r" b="b" t="t" l="l"/>
            <a:pathLst>
              <a:path h="1640992" w="1640992">
                <a:moveTo>
                  <a:pt x="0" y="0"/>
                </a:moveTo>
                <a:lnTo>
                  <a:pt x="1640993" y="0"/>
                </a:lnTo>
                <a:lnTo>
                  <a:pt x="1640993" y="1640993"/>
                </a:lnTo>
                <a:lnTo>
                  <a:pt x="0" y="1640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4828" y="3657190"/>
            <a:ext cx="9944472" cy="5742933"/>
          </a:xfrm>
          <a:custGeom>
            <a:avLst/>
            <a:gdLst/>
            <a:ahLst/>
            <a:cxnLst/>
            <a:rect r="r" b="b" t="t" l="l"/>
            <a:pathLst>
              <a:path h="5742933" w="9944472">
                <a:moveTo>
                  <a:pt x="0" y="0"/>
                </a:moveTo>
                <a:lnTo>
                  <a:pt x="9944472" y="0"/>
                </a:lnTo>
                <a:lnTo>
                  <a:pt x="9944472" y="5742933"/>
                </a:lnTo>
                <a:lnTo>
                  <a:pt x="0" y="574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3425"/>
            <a:ext cx="7072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ML 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71105"/>
            <a:ext cx="825187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Sequential 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70645"/>
            <a:ext cx="654379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RNN and transformer excel at processing sequential data like SMILES strings for molecular property prediction.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8969" y="6432791"/>
            <a:ext cx="10720331" cy="2995932"/>
          </a:xfrm>
          <a:custGeom>
            <a:avLst/>
            <a:gdLst/>
            <a:ahLst/>
            <a:cxnLst/>
            <a:rect r="r" b="b" t="t" l="l"/>
            <a:pathLst>
              <a:path h="2995932" w="10720331">
                <a:moveTo>
                  <a:pt x="0" y="0"/>
                </a:moveTo>
                <a:lnTo>
                  <a:pt x="10720331" y="0"/>
                </a:lnTo>
                <a:lnTo>
                  <a:pt x="10720331" y="2995932"/>
                </a:lnTo>
                <a:lnTo>
                  <a:pt x="0" y="299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833">
            <a:off x="1207003" y="6873668"/>
            <a:ext cx="1768221" cy="2114178"/>
          </a:xfrm>
          <a:custGeom>
            <a:avLst/>
            <a:gdLst/>
            <a:ahLst/>
            <a:cxnLst/>
            <a:rect r="r" b="b" t="t" l="l"/>
            <a:pathLst>
              <a:path h="2114178" w="1768221">
                <a:moveTo>
                  <a:pt x="0" y="0"/>
                </a:moveTo>
                <a:lnTo>
                  <a:pt x="1768221" y="0"/>
                </a:lnTo>
                <a:lnTo>
                  <a:pt x="1768221" y="2114178"/>
                </a:lnTo>
                <a:lnTo>
                  <a:pt x="0" y="2114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0450" y="1943100"/>
            <a:ext cx="8568850" cy="3556073"/>
          </a:xfrm>
          <a:custGeom>
            <a:avLst/>
            <a:gdLst/>
            <a:ahLst/>
            <a:cxnLst/>
            <a:rect r="r" b="b" t="t" l="l"/>
            <a:pathLst>
              <a:path h="3556073" w="8568850">
                <a:moveTo>
                  <a:pt x="0" y="0"/>
                </a:moveTo>
                <a:lnTo>
                  <a:pt x="8568850" y="0"/>
                </a:lnTo>
                <a:lnTo>
                  <a:pt x="8568850" y="3556073"/>
                </a:lnTo>
                <a:lnTo>
                  <a:pt x="0" y="3556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3425"/>
            <a:ext cx="7072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ML 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2123" y="2170510"/>
            <a:ext cx="825187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Graphical 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68860"/>
            <a:ext cx="654379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GNNs and GATs model molecular graphs directly, effectively capturing structural and relational information for property prediction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1642" y="3404624"/>
            <a:ext cx="9941297" cy="5504993"/>
          </a:xfrm>
          <a:custGeom>
            <a:avLst/>
            <a:gdLst/>
            <a:ahLst/>
            <a:cxnLst/>
            <a:rect r="r" b="b" t="t" l="l"/>
            <a:pathLst>
              <a:path h="5504993" w="9941297">
                <a:moveTo>
                  <a:pt x="0" y="0"/>
                </a:moveTo>
                <a:lnTo>
                  <a:pt x="9941297" y="0"/>
                </a:lnTo>
                <a:lnTo>
                  <a:pt x="9941297" y="5504993"/>
                </a:lnTo>
                <a:lnTo>
                  <a:pt x="0" y="5504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7072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ML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69320"/>
            <a:ext cx="825187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Conbined Methods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68860"/>
            <a:ext cx="6543798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Integrate multiple machine learning approaches, such as GNNs and Transformers, to leverage their complementary strengths for improved molecular property prediction, making full use of the data.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3563" y="7285649"/>
            <a:ext cx="1603228" cy="1972651"/>
          </a:xfrm>
          <a:custGeom>
            <a:avLst/>
            <a:gdLst/>
            <a:ahLst/>
            <a:cxnLst/>
            <a:rect r="r" b="b" t="t" l="l"/>
            <a:pathLst>
              <a:path h="1972651" w="1603228">
                <a:moveTo>
                  <a:pt x="0" y="0"/>
                </a:moveTo>
                <a:lnTo>
                  <a:pt x="1603228" y="0"/>
                </a:lnTo>
                <a:lnTo>
                  <a:pt x="1603228" y="1972651"/>
                </a:lnTo>
                <a:lnTo>
                  <a:pt x="0" y="1972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1800"/>
            <a:ext cx="11720528" cy="576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03. FUTURE PLANS</a:t>
            </a:r>
          </a:p>
          <a:p>
            <a:pPr algn="l">
              <a:lnSpc>
                <a:spcPts val="14560"/>
              </a:lnSpc>
            </a:pPr>
          </a:p>
          <a:p>
            <a:pPr algn="l">
              <a:lnSpc>
                <a:spcPts val="1456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779349" y="9065888"/>
            <a:ext cx="11572262" cy="58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b="true" sz="3689">
                <a:solidFill>
                  <a:srgbClr val="003933"/>
                </a:solidFill>
                <a:latin typeface="Dosis Bold"/>
                <a:ea typeface="Dosis Bold"/>
                <a:cs typeface="Dosis Bold"/>
                <a:sym typeface="Dosis Bold"/>
              </a:rPr>
              <a:t>www.reallygreatsite.com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10325232">
            <a:off x="11976084" y="2360313"/>
            <a:ext cx="2815623" cy="2815623"/>
          </a:xfrm>
          <a:custGeom>
            <a:avLst/>
            <a:gdLst/>
            <a:ahLst/>
            <a:cxnLst/>
            <a:rect r="r" b="b" t="t" l="l"/>
            <a:pathLst>
              <a:path h="2815623" w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49497">
            <a:off x="12357118" y="6928412"/>
            <a:ext cx="2053555" cy="2933651"/>
          </a:xfrm>
          <a:custGeom>
            <a:avLst/>
            <a:gdLst/>
            <a:ahLst/>
            <a:cxnLst/>
            <a:rect r="r" b="b" t="t" l="l"/>
            <a:pathLst>
              <a:path h="2933651" w="2053555">
                <a:moveTo>
                  <a:pt x="0" y="0"/>
                </a:moveTo>
                <a:lnTo>
                  <a:pt x="2053555" y="0"/>
                </a:lnTo>
                <a:lnTo>
                  <a:pt x="2053555" y="2933651"/>
                </a:lnTo>
                <a:lnTo>
                  <a:pt x="0" y="2933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45013">
            <a:off x="16476991" y="2676483"/>
            <a:ext cx="880607" cy="1841573"/>
          </a:xfrm>
          <a:custGeom>
            <a:avLst/>
            <a:gdLst/>
            <a:ahLst/>
            <a:cxnLst/>
            <a:rect r="r" b="b" t="t" l="l"/>
            <a:pathLst>
              <a:path h="1841573" w="880607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54325">
            <a:off x="14957855" y="5914972"/>
            <a:ext cx="2288606" cy="678260"/>
          </a:xfrm>
          <a:custGeom>
            <a:avLst/>
            <a:gdLst/>
            <a:ahLst/>
            <a:cxnLst/>
            <a:rect r="r" b="b" t="t" l="l"/>
            <a:pathLst>
              <a:path h="678260" w="2288606">
                <a:moveTo>
                  <a:pt x="0" y="0"/>
                </a:moveTo>
                <a:lnTo>
                  <a:pt x="2288607" y="0"/>
                </a:lnTo>
                <a:lnTo>
                  <a:pt x="2288607" y="678259"/>
                </a:lnTo>
                <a:lnTo>
                  <a:pt x="0" y="6782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6450" y="6733154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52370" y="4993006"/>
            <a:ext cx="229651" cy="22965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771795">
            <a:off x="15286928" y="2036593"/>
            <a:ext cx="433712" cy="411632"/>
          </a:xfrm>
          <a:custGeom>
            <a:avLst/>
            <a:gdLst/>
            <a:ahLst/>
            <a:cxnLst/>
            <a:rect r="r" b="b" t="t" l="l"/>
            <a:pathLst>
              <a:path h="411632" w="43371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69833" y="8277219"/>
            <a:ext cx="238202" cy="236037"/>
          </a:xfrm>
          <a:custGeom>
            <a:avLst/>
            <a:gdLst/>
            <a:ahLst/>
            <a:cxnLst/>
            <a:rect r="r" b="b" t="t" l="l"/>
            <a:pathLst>
              <a:path h="236037" w="238202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2686">
            <a:off x="15334088" y="-281652"/>
            <a:ext cx="2225071" cy="2156296"/>
          </a:xfrm>
          <a:custGeom>
            <a:avLst/>
            <a:gdLst/>
            <a:ahLst/>
            <a:cxnLst/>
            <a:rect r="r" b="b" t="t" l="l"/>
            <a:pathLst>
              <a:path h="2156296" w="2225071">
                <a:moveTo>
                  <a:pt x="0" y="0"/>
                </a:moveTo>
                <a:lnTo>
                  <a:pt x="2225071" y="0"/>
                </a:lnTo>
                <a:lnTo>
                  <a:pt x="2225071" y="2156295"/>
                </a:lnTo>
                <a:lnTo>
                  <a:pt x="0" y="2156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42482">
            <a:off x="16243724" y="7477189"/>
            <a:ext cx="1054904" cy="2072133"/>
          </a:xfrm>
          <a:custGeom>
            <a:avLst/>
            <a:gdLst/>
            <a:ahLst/>
            <a:cxnLst/>
            <a:rect r="r" b="b" t="t" l="l"/>
            <a:pathLst>
              <a:path h="2072133" w="1054904">
                <a:moveTo>
                  <a:pt x="0" y="0"/>
                </a:moveTo>
                <a:lnTo>
                  <a:pt x="1054904" y="0"/>
                </a:lnTo>
                <a:lnTo>
                  <a:pt x="1054904" y="2072133"/>
                </a:lnTo>
                <a:lnTo>
                  <a:pt x="0" y="20721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03041"/>
            <a:ext cx="6621008" cy="400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6"/>
              </a:lnSpc>
            </a:pPr>
            <a:r>
              <a:rPr lang="en-US" sz="35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Select through datasets</a:t>
            </a:r>
          </a:p>
          <a:p>
            <a:pPr algn="just">
              <a:lnSpc>
                <a:spcPts val="5036"/>
              </a:lnSpc>
            </a:pPr>
            <a:r>
              <a:rPr lang="en-US" sz="35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Build or improve models</a:t>
            </a:r>
          </a:p>
          <a:p>
            <a:pPr algn="just">
              <a:lnSpc>
                <a:spcPts val="5036"/>
              </a:lnSpc>
            </a:pPr>
            <a:r>
              <a:rPr lang="en-US" sz="35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Train, predict and evaluate</a:t>
            </a:r>
          </a:p>
          <a:p>
            <a:pPr algn="just" marL="647228" indent="-323614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Classification</a:t>
            </a:r>
          </a:p>
          <a:p>
            <a:pPr algn="just" marL="647228" indent="-323614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(Regression model to predict more numerical properties?)</a:t>
            </a:r>
          </a:p>
          <a:p>
            <a:pPr algn="just" marL="647228" indent="-323614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(Generative model?)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4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4397" y="3290107"/>
            <a:ext cx="13939207" cy="328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2"/>
              </a:lnSpc>
            </a:pPr>
            <a:r>
              <a:rPr lang="en-US" b="true" sz="16437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590959">
            <a:off x="15997142" y="3573304"/>
            <a:ext cx="2538932" cy="2538932"/>
          </a:xfrm>
          <a:custGeom>
            <a:avLst/>
            <a:gdLst/>
            <a:ahLst/>
            <a:cxnLst/>
            <a:rect r="r" b="b" t="t" l="l"/>
            <a:pathLst>
              <a:path h="2538932" w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0325232">
            <a:off x="-735485" y="106452"/>
            <a:ext cx="2815623" cy="2815623"/>
          </a:xfrm>
          <a:custGeom>
            <a:avLst/>
            <a:gdLst/>
            <a:ahLst/>
            <a:cxnLst/>
            <a:rect r="r" b="b" t="t" l="l"/>
            <a:pathLst>
              <a:path h="2815623" w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49497">
            <a:off x="125050" y="6657359"/>
            <a:ext cx="2053555" cy="2933651"/>
          </a:xfrm>
          <a:custGeom>
            <a:avLst/>
            <a:gdLst/>
            <a:ahLst/>
            <a:cxnLst/>
            <a:rect r="r" b="b" t="t" l="l"/>
            <a:pathLst>
              <a:path h="2933651" w="2053555">
                <a:moveTo>
                  <a:pt x="0" y="0"/>
                </a:moveTo>
                <a:lnTo>
                  <a:pt x="2053556" y="0"/>
                </a:lnTo>
                <a:lnTo>
                  <a:pt x="2053556" y="2933650"/>
                </a:lnTo>
                <a:lnTo>
                  <a:pt x="0" y="293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45013">
            <a:off x="1141207" y="2386216"/>
            <a:ext cx="880607" cy="1841573"/>
          </a:xfrm>
          <a:custGeom>
            <a:avLst/>
            <a:gdLst/>
            <a:ahLst/>
            <a:cxnLst/>
            <a:rect r="r" b="b" t="t" l="l"/>
            <a:pathLst>
              <a:path h="1841573" w="880607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254325">
            <a:off x="-2461" y="4984554"/>
            <a:ext cx="2288606" cy="678260"/>
          </a:xfrm>
          <a:custGeom>
            <a:avLst/>
            <a:gdLst/>
            <a:ahLst/>
            <a:cxnLst/>
            <a:rect r="r" b="b" t="t" l="l"/>
            <a:pathLst>
              <a:path h="678260" w="2288606">
                <a:moveTo>
                  <a:pt x="0" y="0"/>
                </a:moveTo>
                <a:lnTo>
                  <a:pt x="2288606" y="0"/>
                </a:lnTo>
                <a:lnTo>
                  <a:pt x="2288606" y="678260"/>
                </a:lnTo>
                <a:lnTo>
                  <a:pt x="0" y="678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6784" y="6407053"/>
            <a:ext cx="2131216" cy="2080842"/>
          </a:xfrm>
          <a:custGeom>
            <a:avLst/>
            <a:gdLst/>
            <a:ahLst/>
            <a:cxnLst/>
            <a:rect r="r" b="b" t="t" l="l"/>
            <a:pathLst>
              <a:path h="2080842" w="2131216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52783">
            <a:off x="15429461" y="420538"/>
            <a:ext cx="1171974" cy="2052821"/>
          </a:xfrm>
          <a:custGeom>
            <a:avLst/>
            <a:gdLst/>
            <a:ahLst/>
            <a:cxnLst/>
            <a:rect r="r" b="b" t="t" l="l"/>
            <a:pathLst>
              <a:path h="2052821" w="1171974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12873">
            <a:off x="16578786" y="2115729"/>
            <a:ext cx="1078345" cy="1913193"/>
          </a:xfrm>
          <a:custGeom>
            <a:avLst/>
            <a:gdLst/>
            <a:ahLst/>
            <a:cxnLst/>
            <a:rect r="r" b="b" t="t" l="l"/>
            <a:pathLst>
              <a:path h="1913193" w="1078345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84971" y="6344082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02703" y="8895672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030890" y="4603934"/>
            <a:ext cx="229651" cy="22965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99457" y="3512761"/>
            <a:ext cx="238202" cy="236037"/>
          </a:xfrm>
          <a:custGeom>
            <a:avLst/>
            <a:gdLst/>
            <a:ahLst/>
            <a:cxnLst/>
            <a:rect r="r" b="b" t="t" l="l"/>
            <a:pathLst>
              <a:path h="236037" w="238202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14686" y="1469307"/>
            <a:ext cx="451922" cy="405086"/>
          </a:xfrm>
          <a:custGeom>
            <a:avLst/>
            <a:gdLst/>
            <a:ahLst/>
            <a:cxnLst/>
            <a:rect r="r" b="b" t="t" l="l"/>
            <a:pathLst>
              <a:path h="405086" w="451922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94641" y="3085316"/>
            <a:ext cx="420451" cy="427445"/>
          </a:xfrm>
          <a:custGeom>
            <a:avLst/>
            <a:gdLst/>
            <a:ahLst/>
            <a:cxnLst/>
            <a:rect r="r" b="b" t="t" l="l"/>
            <a:pathLst>
              <a:path h="427445" w="420451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490694" y="9376318"/>
            <a:ext cx="229651" cy="22965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-771795">
            <a:off x="2865448" y="1647521"/>
            <a:ext cx="433712" cy="411632"/>
          </a:xfrm>
          <a:custGeom>
            <a:avLst/>
            <a:gdLst/>
            <a:ahLst/>
            <a:cxnLst/>
            <a:rect r="r" b="b" t="t" l="l"/>
            <a:pathLst>
              <a:path h="411632" w="43371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4678159">
            <a:off x="15159154" y="375441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2748353" y="7888147"/>
            <a:ext cx="238202" cy="236037"/>
          </a:xfrm>
          <a:custGeom>
            <a:avLst/>
            <a:gdLst/>
            <a:ahLst/>
            <a:cxnLst/>
            <a:rect r="r" b="b" t="t" l="l"/>
            <a:pathLst>
              <a:path h="236037" w="238202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170004" y="614952"/>
            <a:ext cx="252393" cy="252393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102176" y="1987440"/>
            <a:ext cx="229651" cy="229651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432686">
            <a:off x="2912608" y="-670724"/>
            <a:ext cx="2225071" cy="2156296"/>
          </a:xfrm>
          <a:custGeom>
            <a:avLst/>
            <a:gdLst/>
            <a:ahLst/>
            <a:cxnLst/>
            <a:rect r="r" b="b" t="t" l="l"/>
            <a:pathLst>
              <a:path h="2156296" w="2225071">
                <a:moveTo>
                  <a:pt x="0" y="0"/>
                </a:moveTo>
                <a:lnTo>
                  <a:pt x="2225071" y="0"/>
                </a:lnTo>
                <a:lnTo>
                  <a:pt x="2225071" y="2156296"/>
                </a:lnTo>
                <a:lnTo>
                  <a:pt x="0" y="21562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1153974">
            <a:off x="15418170" y="8432300"/>
            <a:ext cx="635916" cy="2347340"/>
          </a:xfrm>
          <a:custGeom>
            <a:avLst/>
            <a:gdLst/>
            <a:ahLst/>
            <a:cxnLst/>
            <a:rect r="r" b="b" t="t" l="l"/>
            <a:pathLst>
              <a:path h="2347340" w="635916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842482">
            <a:off x="3931404" y="8366112"/>
            <a:ext cx="1054904" cy="2072133"/>
          </a:xfrm>
          <a:custGeom>
            <a:avLst/>
            <a:gdLst/>
            <a:ahLst/>
            <a:cxnLst/>
            <a:rect r="r" b="b" t="t" l="l"/>
            <a:pathLst>
              <a:path h="2072133" w="1054904">
                <a:moveTo>
                  <a:pt x="0" y="0"/>
                </a:moveTo>
                <a:lnTo>
                  <a:pt x="1054904" y="0"/>
                </a:lnTo>
                <a:lnTo>
                  <a:pt x="1054904" y="2072132"/>
                </a:lnTo>
                <a:lnTo>
                  <a:pt x="0" y="2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649993" y="9347076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684765">
            <a:off x="13333465" y="8957720"/>
            <a:ext cx="850155" cy="1508339"/>
          </a:xfrm>
          <a:custGeom>
            <a:avLst/>
            <a:gdLst/>
            <a:ahLst/>
            <a:cxnLst/>
            <a:rect r="r" b="b" t="t" l="l"/>
            <a:pathLst>
              <a:path h="1508339" w="850155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80356" y="9140282"/>
            <a:ext cx="238202" cy="236037"/>
          </a:xfrm>
          <a:custGeom>
            <a:avLst/>
            <a:gdLst/>
            <a:ahLst/>
            <a:cxnLst/>
            <a:rect r="r" b="b" t="t" l="l"/>
            <a:pathLst>
              <a:path h="236037" w="238202">
                <a:moveTo>
                  <a:pt x="0" y="0"/>
                </a:moveTo>
                <a:lnTo>
                  <a:pt x="238202" y="0"/>
                </a:lnTo>
                <a:lnTo>
                  <a:pt x="238202" y="236036"/>
                </a:lnTo>
                <a:lnTo>
                  <a:pt x="0" y="2360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50558" y="1200069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7823320" y="5426640"/>
            <a:ext cx="208069" cy="208069"/>
            <a:chOff x="0" y="0"/>
            <a:chExt cx="6350000" cy="6350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4599093" y="8855697"/>
            <a:ext cx="548192" cy="491379"/>
          </a:xfrm>
          <a:custGeom>
            <a:avLst/>
            <a:gdLst/>
            <a:ahLst/>
            <a:cxnLst/>
            <a:rect r="r" b="b" t="t" l="l"/>
            <a:pathLst>
              <a:path h="491379" w="548192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9414156">
            <a:off x="12901159" y="-655176"/>
            <a:ext cx="938638" cy="1962931"/>
          </a:xfrm>
          <a:custGeom>
            <a:avLst/>
            <a:gdLst/>
            <a:ahLst/>
            <a:cxnLst/>
            <a:rect r="r" b="b" t="t" l="l"/>
            <a:pathLst>
              <a:path h="1962931" w="938638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565863" y="407424"/>
            <a:ext cx="548192" cy="491379"/>
          </a:xfrm>
          <a:custGeom>
            <a:avLst/>
            <a:gdLst/>
            <a:ahLst/>
            <a:cxnLst/>
            <a:rect r="r" b="b" t="t" l="l"/>
            <a:pathLst>
              <a:path h="491379" w="548192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4678159">
            <a:off x="12300890" y="9540296"/>
            <a:ext cx="433498" cy="411429"/>
          </a:xfrm>
          <a:custGeom>
            <a:avLst/>
            <a:gdLst/>
            <a:ahLst/>
            <a:cxnLst/>
            <a:rect r="r" b="b" t="t" l="l"/>
            <a:pathLst>
              <a:path h="411429" w="433498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2145068" y="653113"/>
            <a:ext cx="252393" cy="252393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6910"/>
            <a:ext cx="7262705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OUTLINE</a:t>
            </a:r>
          </a:p>
          <a:p>
            <a:pPr algn="l">
              <a:lnSpc>
                <a:spcPts val="16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381304" y="1016392"/>
            <a:ext cx="8562391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01.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1304" y="3082348"/>
            <a:ext cx="7072639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02. METHODS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1304" y="5148303"/>
            <a:ext cx="8318809" cy="270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03. FUTURE PLAN</a:t>
            </a:r>
          </a:p>
          <a:p>
            <a:pPr algn="l">
              <a:lnSpc>
                <a:spcPts val="100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true" rot="-4186108">
            <a:off x="1699982" y="4235535"/>
            <a:ext cx="5262573" cy="5099912"/>
          </a:xfrm>
          <a:custGeom>
            <a:avLst/>
            <a:gdLst/>
            <a:ahLst/>
            <a:cxnLst/>
            <a:rect r="r" b="b" t="t" l="l"/>
            <a:pathLst>
              <a:path h="5099912" w="5262573">
                <a:moveTo>
                  <a:pt x="0" y="5099912"/>
                </a:moveTo>
                <a:lnTo>
                  <a:pt x="5262573" y="5099912"/>
                </a:lnTo>
                <a:lnTo>
                  <a:pt x="5262573" y="0"/>
                </a:lnTo>
                <a:lnTo>
                  <a:pt x="0" y="0"/>
                </a:lnTo>
                <a:lnTo>
                  <a:pt x="0" y="509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23617">
            <a:off x="15192866" y="7404195"/>
            <a:ext cx="2268239" cy="2198129"/>
          </a:xfrm>
          <a:custGeom>
            <a:avLst/>
            <a:gdLst/>
            <a:ahLst/>
            <a:cxnLst/>
            <a:rect r="r" b="b" t="t" l="l"/>
            <a:pathLst>
              <a:path h="2198129" w="2268239">
                <a:moveTo>
                  <a:pt x="0" y="0"/>
                </a:moveTo>
                <a:lnTo>
                  <a:pt x="2268239" y="0"/>
                </a:lnTo>
                <a:lnTo>
                  <a:pt x="2268239" y="2198130"/>
                </a:lnTo>
                <a:lnTo>
                  <a:pt x="0" y="2198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1165" y="2741361"/>
            <a:ext cx="6268135" cy="6268135"/>
          </a:xfrm>
          <a:custGeom>
            <a:avLst/>
            <a:gdLst/>
            <a:ahLst/>
            <a:cxnLst/>
            <a:rect r="r" b="b" t="t" l="l"/>
            <a:pathLst>
              <a:path h="6268135" w="6268135">
                <a:moveTo>
                  <a:pt x="0" y="0"/>
                </a:moveTo>
                <a:lnTo>
                  <a:pt x="6268135" y="0"/>
                </a:lnTo>
                <a:lnTo>
                  <a:pt x="6268135" y="6268135"/>
                </a:lnTo>
                <a:lnTo>
                  <a:pt x="0" y="6268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3009"/>
            <a:ext cx="12196875" cy="391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01. INTRODUCTION</a:t>
            </a:r>
          </a:p>
          <a:p>
            <a:pPr algn="l">
              <a:lnSpc>
                <a:spcPts val="145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93263"/>
            <a:ext cx="811530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Artificial Intelligence (AI) is transforming scientific discovery by accelerating data analysis, modeling complex systems, and generating novel hypotheses across disciplines like physics, biology, and chemistry.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89294"/>
            <a:ext cx="671754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AI FOR SCIENCE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354446">
            <a:off x="15370648" y="561730"/>
            <a:ext cx="1497033" cy="2339114"/>
          </a:xfrm>
          <a:custGeom>
            <a:avLst/>
            <a:gdLst/>
            <a:ahLst/>
            <a:cxnLst/>
            <a:rect r="r" b="b" t="t" l="l"/>
            <a:pathLst>
              <a:path h="2339114" w="1497033">
                <a:moveTo>
                  <a:pt x="0" y="0"/>
                </a:moveTo>
                <a:lnTo>
                  <a:pt x="1497033" y="0"/>
                </a:lnTo>
                <a:lnTo>
                  <a:pt x="1497033" y="2339114"/>
                </a:lnTo>
                <a:lnTo>
                  <a:pt x="0" y="2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839" y="8205407"/>
            <a:ext cx="4202073" cy="2521244"/>
          </a:xfrm>
          <a:custGeom>
            <a:avLst/>
            <a:gdLst/>
            <a:ahLst/>
            <a:cxnLst/>
            <a:rect r="r" b="b" t="t" l="l"/>
            <a:pathLst>
              <a:path h="2521244" w="4202073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894286" y="5500527"/>
            <a:ext cx="5166986" cy="4114800"/>
          </a:xfrm>
          <a:custGeom>
            <a:avLst/>
            <a:gdLst/>
            <a:ahLst/>
            <a:cxnLst/>
            <a:rect r="r" b="b" t="t" l="l"/>
            <a:pathLst>
              <a:path h="4114800" w="5166986">
                <a:moveTo>
                  <a:pt x="5166987" y="0"/>
                </a:moveTo>
                <a:lnTo>
                  <a:pt x="0" y="0"/>
                </a:lnTo>
                <a:lnTo>
                  <a:pt x="0" y="4114800"/>
                </a:lnTo>
                <a:lnTo>
                  <a:pt x="5166987" y="4114800"/>
                </a:lnTo>
                <a:lnTo>
                  <a:pt x="51669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1345" y="5690119"/>
            <a:ext cx="1430014" cy="1636639"/>
          </a:xfrm>
          <a:custGeom>
            <a:avLst/>
            <a:gdLst/>
            <a:ahLst/>
            <a:cxnLst/>
            <a:rect r="r" b="b" t="t" l="l"/>
            <a:pathLst>
              <a:path h="1636639" w="1430014">
                <a:moveTo>
                  <a:pt x="0" y="0"/>
                </a:moveTo>
                <a:lnTo>
                  <a:pt x="1430013" y="0"/>
                </a:lnTo>
                <a:lnTo>
                  <a:pt x="1430013" y="1636639"/>
                </a:lnTo>
                <a:lnTo>
                  <a:pt x="0" y="1636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6926" y="904875"/>
            <a:ext cx="5561706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TRADITIONAL METHODS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4189" y="3219400"/>
            <a:ext cx="556170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Saves time and effort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Improves accuracy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Accelerates innovation in designing novel compounds with desired properties, addressing pressing global challenges in health, energy, and sustainability.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07065" y="904875"/>
            <a:ext cx="4235956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</a:t>
            </a:r>
          </a:p>
          <a:p>
            <a:pPr algn="ctr">
              <a:lnSpc>
                <a:spcPts val="89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25042" y="5612746"/>
            <a:ext cx="2611532" cy="3428025"/>
          </a:xfrm>
          <a:custGeom>
            <a:avLst/>
            <a:gdLst/>
            <a:ahLst/>
            <a:cxnLst/>
            <a:rect r="r" b="b" t="t" l="l"/>
            <a:pathLst>
              <a:path h="3428025" w="2611532">
                <a:moveTo>
                  <a:pt x="0" y="0"/>
                </a:moveTo>
                <a:lnTo>
                  <a:pt x="2611532" y="0"/>
                </a:lnTo>
                <a:lnTo>
                  <a:pt x="2611532" y="3428025"/>
                </a:lnTo>
                <a:lnTo>
                  <a:pt x="0" y="3428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91838" y="6271284"/>
            <a:ext cx="1686612" cy="3112874"/>
          </a:xfrm>
          <a:custGeom>
            <a:avLst/>
            <a:gdLst/>
            <a:ahLst/>
            <a:cxnLst/>
            <a:rect r="r" b="b" t="t" l="l"/>
            <a:pathLst>
              <a:path h="3112874" w="1686612">
                <a:moveTo>
                  <a:pt x="0" y="0"/>
                </a:moveTo>
                <a:lnTo>
                  <a:pt x="1686611" y="0"/>
                </a:lnTo>
                <a:lnTo>
                  <a:pt x="1686611" y="3112874"/>
                </a:lnTo>
                <a:lnTo>
                  <a:pt x="0" y="3112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4286" y="3219400"/>
            <a:ext cx="55617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Rely on experiments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Struggle with the vast chemical space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Frequently rely on simplified assumptions, leading to inaccuracies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Costly, risky and time-consuming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4228" y="992333"/>
            <a:ext cx="8328430" cy="8265967"/>
          </a:xfrm>
          <a:custGeom>
            <a:avLst/>
            <a:gdLst/>
            <a:ahLst/>
            <a:cxnLst/>
            <a:rect r="r" b="b" t="t" l="l"/>
            <a:pathLst>
              <a:path h="8265967" w="8328430">
                <a:moveTo>
                  <a:pt x="0" y="0"/>
                </a:moveTo>
                <a:lnTo>
                  <a:pt x="8328430" y="0"/>
                </a:lnTo>
                <a:lnTo>
                  <a:pt x="8328430" y="8265967"/>
                </a:lnTo>
                <a:lnTo>
                  <a:pt x="0" y="8265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7072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3452" y="1857375"/>
            <a:ext cx="663369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Moleculenet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120" y="3823335"/>
            <a:ext cx="6543798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   MoleculeNet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is a benchmark specially designed for testing machine learning methods of molecular properties. As we aim to facilitate the development of m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lecula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chine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l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 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me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tho</a:t>
            </a: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d, this work curates a number of dataset collections.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256" y="3009900"/>
            <a:ext cx="5199282" cy="5109216"/>
          </a:xfrm>
          <a:custGeom>
            <a:avLst/>
            <a:gdLst/>
            <a:ahLst/>
            <a:cxnLst/>
            <a:rect r="r" b="b" t="t" l="l"/>
            <a:pathLst>
              <a:path h="5109216" w="5199282">
                <a:moveTo>
                  <a:pt x="0" y="0"/>
                </a:moveTo>
                <a:lnTo>
                  <a:pt x="5199282" y="0"/>
                </a:lnTo>
                <a:lnTo>
                  <a:pt x="5199282" y="5109215"/>
                </a:lnTo>
                <a:lnTo>
                  <a:pt x="0" y="510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8302" y="3009900"/>
            <a:ext cx="4965457" cy="5294240"/>
          </a:xfrm>
          <a:custGeom>
            <a:avLst/>
            <a:gdLst/>
            <a:ahLst/>
            <a:cxnLst/>
            <a:rect r="r" b="b" t="t" l="l"/>
            <a:pathLst>
              <a:path h="5294240" w="4965457">
                <a:moveTo>
                  <a:pt x="0" y="0"/>
                </a:moveTo>
                <a:lnTo>
                  <a:pt x="4965458" y="0"/>
                </a:lnTo>
                <a:lnTo>
                  <a:pt x="4965458" y="5294240"/>
                </a:lnTo>
                <a:lnTo>
                  <a:pt x="0" y="5294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83256" y="1843405"/>
            <a:ext cx="4595551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REGRESSION</a:t>
            </a:r>
          </a:p>
          <a:p>
            <a:pPr algn="ctr">
              <a:lnSpc>
                <a:spcPts val="78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96926" y="1914525"/>
            <a:ext cx="611394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3425"/>
            <a:ext cx="7072639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DATASET EXAMPLE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67664" y="8357235"/>
            <a:ext cx="479471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HIV: Experimentally measured abilities to inhibit HIV replication.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6823" y="8357235"/>
            <a:ext cx="5448416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ESOL: Water solubility data for common organic small molecules.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6918" y="1028700"/>
            <a:ext cx="9422382" cy="2120036"/>
          </a:xfrm>
          <a:custGeom>
            <a:avLst/>
            <a:gdLst/>
            <a:ahLst/>
            <a:cxnLst/>
            <a:rect r="r" b="b" t="t" l="l"/>
            <a:pathLst>
              <a:path h="2120036" w="9422382">
                <a:moveTo>
                  <a:pt x="0" y="0"/>
                </a:moveTo>
                <a:lnTo>
                  <a:pt x="9422382" y="0"/>
                </a:lnTo>
                <a:lnTo>
                  <a:pt x="9422382" y="2120036"/>
                </a:lnTo>
                <a:lnTo>
                  <a:pt x="0" y="212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7072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BASELINE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3452" y="1857375"/>
            <a:ext cx="663369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FP-GNN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23335"/>
            <a:ext cx="5875978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US" sz="2399" i="true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“In this study, we advanced a novel deep learning architecture, termed FP-GNN, ...  FP-GNN was competitive in real-world situation ...  assist chemists, biologists and pharmacists in predicting and discovering better molecules with desired functions or properties.”</a:t>
            </a:r>
          </a:p>
          <a:p>
            <a:pPr algn="l">
              <a:lnSpc>
                <a:spcPts val="3359"/>
              </a:lnSpc>
            </a:pPr>
            <a:r>
              <a:rPr lang="en-US" sz="2399" i="true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(From the Abstract of the original paper)</a:t>
            </a:r>
          </a:p>
          <a:p>
            <a:pPr algn="l">
              <a:lnSpc>
                <a:spcPts val="3359"/>
              </a:lnSpc>
            </a:pPr>
            <a:r>
              <a:rPr lang="en-US" sz="2399" i="true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(arXiv:2205.03834)</a:t>
            </a:r>
          </a:p>
          <a:p>
            <a:pPr algn="l">
              <a:lnSpc>
                <a:spcPts val="3359"/>
              </a:lnSpc>
            </a:pPr>
            <a:r>
              <a:rPr lang="en-US" sz="2399" i="true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(github repository: https://github.com/idrugLab/FP-GNN)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318003" y="3753307"/>
            <a:ext cx="9941297" cy="5504993"/>
          </a:xfrm>
          <a:custGeom>
            <a:avLst/>
            <a:gdLst/>
            <a:ahLst/>
            <a:cxnLst/>
            <a:rect r="r" b="b" t="t" l="l"/>
            <a:pathLst>
              <a:path h="5504993" w="9941297">
                <a:moveTo>
                  <a:pt x="0" y="0"/>
                </a:moveTo>
                <a:lnTo>
                  <a:pt x="9941297" y="0"/>
                </a:lnTo>
                <a:lnTo>
                  <a:pt x="9941297" y="5504993"/>
                </a:lnTo>
                <a:lnTo>
                  <a:pt x="0" y="5504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255" y="1238327"/>
            <a:ext cx="4608458" cy="6216688"/>
          </a:xfrm>
          <a:custGeom>
            <a:avLst/>
            <a:gdLst/>
            <a:ahLst/>
            <a:cxnLst/>
            <a:rect r="r" b="b" t="t" l="l"/>
            <a:pathLst>
              <a:path h="6216688" w="4608458">
                <a:moveTo>
                  <a:pt x="0" y="0"/>
                </a:moveTo>
                <a:lnTo>
                  <a:pt x="4608458" y="0"/>
                </a:lnTo>
                <a:lnTo>
                  <a:pt x="4608458" y="6216687"/>
                </a:lnTo>
                <a:lnTo>
                  <a:pt x="0" y="621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1176" y="1682905"/>
            <a:ext cx="10538124" cy="5282234"/>
          </a:xfrm>
          <a:custGeom>
            <a:avLst/>
            <a:gdLst/>
            <a:ahLst/>
            <a:cxnLst/>
            <a:rect r="r" b="b" t="t" l="l"/>
            <a:pathLst>
              <a:path h="5282234" w="10538124">
                <a:moveTo>
                  <a:pt x="0" y="0"/>
                </a:moveTo>
                <a:lnTo>
                  <a:pt x="10538124" y="0"/>
                </a:lnTo>
                <a:lnTo>
                  <a:pt x="10538124" y="5282234"/>
                </a:lnTo>
                <a:lnTo>
                  <a:pt x="0" y="5282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5203" y="7719809"/>
            <a:ext cx="4130562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The MoleculeNet dataset and corresponding input methods were included, so we decided to use it as our baseline.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4384" y="7331189"/>
            <a:ext cx="7371708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The outstanding performance of FP-GNN on drug discovery-related datasets makes FP-GNN a competitive ML method in drug discovery practice.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71800"/>
            <a:ext cx="8570124" cy="576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02. METHODS</a:t>
            </a:r>
          </a:p>
          <a:p>
            <a:pPr algn="l">
              <a:lnSpc>
                <a:spcPts val="14560"/>
              </a:lnSpc>
            </a:pPr>
          </a:p>
          <a:p>
            <a:pPr algn="l">
              <a:lnSpc>
                <a:spcPts val="145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95046" y="3871347"/>
            <a:ext cx="8269412" cy="560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Sequential: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Recurrent Neural Network  (RNN)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Transformer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Graphical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Graph Neural Network (GNN)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Graph Attention Network (GAT)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Combined Method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8875" y="2559045"/>
            <a:ext cx="84898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ML METHODS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05719" y="7198462"/>
            <a:ext cx="2717478" cy="2653247"/>
          </a:xfrm>
          <a:custGeom>
            <a:avLst/>
            <a:gdLst/>
            <a:ahLst/>
            <a:cxnLst/>
            <a:rect r="r" b="b" t="t" l="l"/>
            <a:pathLst>
              <a:path h="2653247" w="2717478">
                <a:moveTo>
                  <a:pt x="0" y="0"/>
                </a:moveTo>
                <a:lnTo>
                  <a:pt x="2717478" y="0"/>
                </a:lnTo>
                <a:lnTo>
                  <a:pt x="2717478" y="2653247"/>
                </a:lnTo>
                <a:lnTo>
                  <a:pt x="0" y="2653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4777">
            <a:off x="15357090" y="551810"/>
            <a:ext cx="1637282" cy="2904855"/>
          </a:xfrm>
          <a:custGeom>
            <a:avLst/>
            <a:gdLst/>
            <a:ahLst/>
            <a:cxnLst/>
            <a:rect r="r" b="b" t="t" l="l"/>
            <a:pathLst>
              <a:path h="2904855" w="1637282">
                <a:moveTo>
                  <a:pt x="0" y="0"/>
                </a:moveTo>
                <a:lnTo>
                  <a:pt x="1637282" y="0"/>
                </a:lnTo>
                <a:lnTo>
                  <a:pt x="1637282" y="2904855"/>
                </a:lnTo>
                <a:lnTo>
                  <a:pt x="0" y="290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2074858">
            <a:off x="15004181" y="2666785"/>
            <a:ext cx="229651" cy="22965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2074858">
            <a:off x="14061995" y="839557"/>
            <a:ext cx="238202" cy="236037"/>
          </a:xfrm>
          <a:custGeom>
            <a:avLst/>
            <a:gdLst/>
            <a:ahLst/>
            <a:cxnLst/>
            <a:rect r="r" b="b" t="t" l="l"/>
            <a:pathLst>
              <a:path h="236037" w="238202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846654">
            <a:off x="16629157" y="5947233"/>
            <a:ext cx="433712" cy="411632"/>
          </a:xfrm>
          <a:custGeom>
            <a:avLst/>
            <a:gdLst/>
            <a:ahLst/>
            <a:cxnLst/>
            <a:rect r="r" b="b" t="t" l="l"/>
            <a:pathLst>
              <a:path h="411632" w="433712">
                <a:moveTo>
                  <a:pt x="0" y="0"/>
                </a:moveTo>
                <a:lnTo>
                  <a:pt x="433712" y="0"/>
                </a:lnTo>
                <a:lnTo>
                  <a:pt x="433712" y="411631"/>
                </a:lnTo>
                <a:lnTo>
                  <a:pt x="0" y="411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74858">
            <a:off x="16866245" y="4178296"/>
            <a:ext cx="464062" cy="471782"/>
          </a:xfrm>
          <a:custGeom>
            <a:avLst/>
            <a:gdLst/>
            <a:ahLst/>
            <a:cxnLst/>
            <a:rect r="r" b="b" t="t" l="l"/>
            <a:pathLst>
              <a:path h="471782" w="46406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-2949008">
            <a:off x="15453093" y="4517924"/>
            <a:ext cx="498419" cy="262574"/>
            <a:chOff x="0" y="0"/>
            <a:chExt cx="1610360" cy="8483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-2949008">
            <a:off x="13669574" y="9446041"/>
            <a:ext cx="498419" cy="262574"/>
            <a:chOff x="0" y="0"/>
            <a:chExt cx="1610360" cy="848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38452" y="6288751"/>
            <a:ext cx="229651" cy="22965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13981" y="3871347"/>
            <a:ext cx="4403761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Molecular Fingerprints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SMILES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Graphs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2559045"/>
            <a:ext cx="84898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ENCODING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56088">
            <a:off x="1362595" y="7931172"/>
            <a:ext cx="3735971" cy="1107206"/>
          </a:xfrm>
          <a:custGeom>
            <a:avLst/>
            <a:gdLst/>
            <a:ahLst/>
            <a:cxnLst/>
            <a:rect r="r" b="b" t="t" l="l"/>
            <a:pathLst>
              <a:path h="1107206" w="3735971">
                <a:moveTo>
                  <a:pt x="0" y="0"/>
                </a:moveTo>
                <a:lnTo>
                  <a:pt x="3735971" y="0"/>
                </a:lnTo>
                <a:lnTo>
                  <a:pt x="3735971" y="1107206"/>
                </a:lnTo>
                <a:lnTo>
                  <a:pt x="0" y="1107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DAGnHqCGeBs</dc:identifier>
  <dcterms:modified xsi:type="dcterms:W3CDTF">2011-08-01T06:04:30Z</dcterms:modified>
  <cp:revision>1</cp:revision>
  <dc:title>cs182 pre</dc:title>
</cp:coreProperties>
</file>